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82.TIF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383.TIF" TargetMode="Externa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384.TIF" TargetMode="Externa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85.TIF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86.TIF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388.TIF" TargetMode="Externa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10.xml"/><Relationship Id="rId7" Type="http://schemas.openxmlformats.org/officeDocument/2006/relationships/tags" Target="../tags/tag4.xml"/><Relationship Id="rId6" Type="http://schemas.openxmlformats.org/officeDocument/2006/relationships/slide" Target="slide25.xml"/><Relationship Id="rId5" Type="http://schemas.openxmlformats.org/officeDocument/2006/relationships/tags" Target="../tags/tag3.xml"/><Relationship Id="rId4" Type="http://schemas.openxmlformats.org/officeDocument/2006/relationships/slide" Target="slide1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1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89.TIF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390.TIF" TargetMode="External"/><Relationship Id="rId1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oleObject" Target="../embeddings/oleObject4.bin"/><Relationship Id="rId7" Type="http://schemas.openxmlformats.org/officeDocument/2006/relationships/image" Target="../media/image4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0" Type="http://schemas.openxmlformats.org/officeDocument/2006/relationships/vmlDrawing" Target="../drawings/vmlDrawing1.v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80AD.TIF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012190" y="2095500"/>
            <a:ext cx="1003554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第12讲　内能　 内能的利用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8625" y="3511550"/>
            <a:ext cx="895350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比热容与热值及相关计算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177290" y="1441450"/>
            <a:ext cx="4036060" cy="648335"/>
            <a:chOff x="1456" y="3050"/>
            <a:chExt cx="6356" cy="1021"/>
          </a:xfrm>
        </p:grpSpPr>
        <p:sp>
          <p:nvSpPr>
            <p:cNvPr id="9" name="文本框 8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0" name="图片 9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1164590" y="2312670"/>
            <a:ext cx="54336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命题点：能量转化、比热容的应用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如图，汽车发动机一般是柴油机或汽油机，它把燃料燃烧放出的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能转化为机械能；汽车发动机常用循环流动的水来帮助它散热，主要是利用了水的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较大的特性．</a:t>
            </a:r>
            <a:endParaRPr lang="zh-CN" altLang="en-US" sz="2400"/>
          </a:p>
        </p:txBody>
      </p:sp>
      <p:pic>
        <p:nvPicPr>
          <p:cNvPr id="12" name="图片 -2147481743" descr="C:\Documents and Settings\Administrator\桌面\江西物理(JK)\N38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287260" y="2742565"/>
            <a:ext cx="3397250" cy="2465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5287645" y="3514725"/>
            <a:ext cx="554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39570" y="5161915"/>
            <a:ext cx="1136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比热容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3" grpId="0"/>
      <p:bldP spid="13" grpId="1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36320" y="1544320"/>
            <a:ext cx="55302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命题点：比热容的理解</a:t>
            </a:r>
            <a:r>
              <a:rPr lang="en-US" sz="2400">
                <a:latin typeface="Times New Roman" panose="02020603050405020304" pitchFamily="18" charset="0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岸上的砂石被晒得烫脚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而海水却很凉爽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产生这一现象的原因是水的</a:t>
            </a:r>
            <a:r>
              <a:rPr lang="en-US" sz="2400">
                <a:latin typeface="Times New Roman" panose="02020603050405020304" pitchFamily="18" charset="0"/>
              </a:rPr>
              <a:t>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</a:rPr>
              <a:t>___</a:t>
            </a:r>
            <a:r>
              <a:rPr lang="zh-CN" sz="2400">
                <a:ea typeface="宋体" panose="02010600030101010101" pitchFamily="2" charset="-122"/>
              </a:rPr>
              <a:t>比砂石的大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在质量相同的情况下吸收相同的热量后水升高的温度要</a:t>
            </a:r>
            <a:r>
              <a:rPr lang="en-US" sz="2400">
                <a:latin typeface="Times New Roman" panose="02020603050405020304" pitchFamily="18" charset="0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高于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低于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</a:rPr>
              <a:t>)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砂石升高的温度</a:t>
            </a:r>
            <a:r>
              <a:rPr lang="en-US" sz="2400">
                <a:latin typeface="Times New Roman" panose="02020603050405020304" pitchFamily="18" charset="0"/>
              </a:rPr>
              <a:t>.</a:t>
            </a:r>
            <a:endParaRPr lang="zh-CN" altLang="en-US" sz="2400"/>
          </a:p>
        </p:txBody>
      </p:sp>
      <p:pic>
        <p:nvPicPr>
          <p:cNvPr id="6" name="图片 -2147481742" descr="C:\Documents and Settings\Administrator\桌面\江西物理(JK)\N38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584315" y="2807970"/>
            <a:ext cx="4272915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114550" y="3309620"/>
            <a:ext cx="1172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比热容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2825" y="4417060"/>
            <a:ext cx="972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4"/>
          <p:cNvGrpSpPr/>
          <p:nvPr/>
        </p:nvGrpSpPr>
        <p:grpSpPr>
          <a:xfrm>
            <a:off x="538341" y="1475740"/>
            <a:ext cx="11087035" cy="645159"/>
            <a:chOff x="985" y="1190"/>
            <a:chExt cx="17545" cy="1018"/>
          </a:xfrm>
        </p:grpSpPr>
        <p:pic>
          <p:nvPicPr>
            <p:cNvPr id="5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2305" y="2585085"/>
            <a:ext cx="7680960" cy="521970"/>
            <a:chOff x="894" y="3246"/>
            <a:chExt cx="12096" cy="822"/>
          </a:xfrm>
        </p:grpSpPr>
        <p:sp>
          <p:nvSpPr>
            <p:cNvPr id="8" name="文本框 4"/>
            <p:cNvSpPr txBox="1"/>
            <p:nvPr/>
          </p:nvSpPr>
          <p:spPr>
            <a:xfrm>
              <a:off x="3894" y="3246"/>
              <a:ext cx="909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比热容、热值的理解和应用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6年3考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0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662305" y="3547745"/>
            <a:ext cx="109632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长征二号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FT2</a:t>
            </a:r>
            <a:r>
              <a:rPr lang="zh-CN" sz="2400">
                <a:ea typeface="宋体" panose="02010600030101010101" pitchFamily="2" charset="-122"/>
              </a:rPr>
              <a:t>运载火箭选用液态氢做燃料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主要是因为液态氢的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高；火箭外表涂有一层特殊物质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可利用该物质在发生物态变化时要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从而避免高速运行的火箭温度过高．</a:t>
            </a:r>
            <a:endParaRPr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1506855" y="4206875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热值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66850" y="4754880"/>
            <a:ext cx="508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875030" y="1472565"/>
            <a:ext cx="1838960" cy="474345"/>
            <a:chOff x="1318" y="2359"/>
            <a:chExt cx="2896" cy="747"/>
          </a:xfrm>
        </p:grpSpPr>
        <p:pic>
          <p:nvPicPr>
            <p:cNvPr id="9" name="图片 8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36930" y="1946910"/>
            <a:ext cx="107175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汽油的热值为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kg</a:t>
            </a:r>
            <a:r>
              <a:rPr lang="zh-CN" sz="2400">
                <a:ea typeface="宋体" panose="02010600030101010101" pitchFamily="2" charset="-122"/>
              </a:rPr>
              <a:t>汽油完全燃烧放出的热量为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一辆汽车的汽油用掉一半后剩下汽油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的热值为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________J/kg.3. </a:t>
            </a:r>
            <a:r>
              <a:rPr lang="zh-CN" sz="2400">
                <a:ea typeface="宋体" panose="02010600030101010101" pitchFamily="2" charset="-122"/>
              </a:rPr>
              <a:t>下列事例中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不属于利用水的比热容大这一特点的是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汽车发动机用水循环冷却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冬天睡觉时用热水袋取暖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初春的晚上向秧田里灌水防冻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炎热的夏天为降温而在室内洒水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9667875" y="2066290"/>
            <a:ext cx="1337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4.6×10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89445" y="2621280"/>
            <a:ext cx="1337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4.6×10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46135" y="3210560"/>
            <a:ext cx="44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64565" y="1661160"/>
            <a:ext cx="104165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用相同的加热器对质量相同的两种不同液体进行加热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吸收相同热量后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温度随时间变化的关系图像如图所示．下列说法中正确的是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升高相同的温度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甲液体吸收的热量多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加热相同的时间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乙液体升高的温度高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用甲液体作汽车的冷却剂效果更好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用乙液体作汽车的冷却剂效果更好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9170035" y="2382520"/>
            <a:ext cx="462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图片 -2147481738" descr="C:\Documents and Settings\Administrator\桌面\江西物理(JK)\N38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430135" y="2893695"/>
            <a:ext cx="3208655" cy="2245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418195" y="5245100"/>
            <a:ext cx="10547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93115" y="1174115"/>
            <a:ext cx="6815455" cy="521970"/>
            <a:chOff x="894" y="3246"/>
            <a:chExt cx="10733" cy="822"/>
          </a:xfrm>
        </p:grpSpPr>
        <p:sp>
          <p:nvSpPr>
            <p:cNvPr id="5" name="文本框 4"/>
            <p:cNvSpPr txBox="1"/>
            <p:nvPr/>
          </p:nvSpPr>
          <p:spPr>
            <a:xfrm>
              <a:off x="3894" y="3246"/>
              <a:ext cx="773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热学综合判断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2017.10，2014.12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7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793115" y="1688465"/>
            <a:ext cx="107803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《舌尖上的中国》聚焦于普通人的家常菜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让海内外观众领略了中华饮食之美．如图所示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通过煎、炒、蒸、拌烹调的四种美食中所包含的物理知识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认识正确的是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11" name="图片 -2147481736" descr="C:\Documents and Settings\Administrator\桌面\江西物理(JK)\N38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223135" y="3851910"/>
            <a:ext cx="7920355" cy="1883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5573395" y="5989320"/>
            <a:ext cx="1045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28700" y="2099310"/>
            <a:ext cx="101346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煎：煎锅一般用铁制造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主要是利用了铁的比热容大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 b="0">
                <a:ea typeface="宋体" panose="02010600030101010101" pitchFamily="2" charset="-122"/>
              </a:rPr>
              <a:t>炒：主要是通过做功的方式使藜蒿和腊肉的内能增加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蒸：是通过热传递和高温水蒸气液化放热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使榆钱饭蒸熟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 b="0">
                <a:ea typeface="宋体" panose="02010600030101010101" pitchFamily="2" charset="-122"/>
              </a:rPr>
              <a:t>拌：香葱和豆腐要拌着才能入味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说明分子没有做无规则运动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863600" y="4763135"/>
            <a:ext cx="176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【答案】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687705" y="1170940"/>
            <a:ext cx="1838960" cy="474345"/>
            <a:chOff x="1318" y="2359"/>
            <a:chExt cx="2896" cy="747"/>
          </a:xfrm>
        </p:grpSpPr>
        <p:pic>
          <p:nvPicPr>
            <p:cNvPr id="9" name="图片 8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62305" y="1769110"/>
            <a:ext cx="108540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将肉片直接放入热油锅里爆炒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会将肉炒焦或炒煳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大大失去鲜味．厨师预先将适量的淀粉拌入肉片中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再放到热油锅里爆炒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炒出的肉片既鲜嫩味美又营养丰富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对此现象说法不正确的是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能闻到肉香体现了分子在不停地做无规则的运动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附着在肉片外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的淀粉糊有效减缓了肉片里水分的蒸发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在炒肉片过程中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肉片内能增加主要通过热传递实现的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在炒肉片过程中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肉片的温度升高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内能不变</a:t>
            </a:r>
            <a:endParaRPr lang="zh-CN" altLang="en-US" sz="2400"/>
          </a:p>
        </p:txBody>
      </p:sp>
      <p:pic>
        <p:nvPicPr>
          <p:cNvPr id="12" name="图片 -2147481734" descr="C:\Documents and Settings\Administrator\桌面\江西物理(JK)\N38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622030" y="3211830"/>
            <a:ext cx="2792730" cy="2209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9587230" y="5589905"/>
            <a:ext cx="10915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13855" y="3068955"/>
            <a:ext cx="472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0"/>
      <p:bldP spid="1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18820" y="769620"/>
            <a:ext cx="101161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zh-CN" sz="2400">
                <a:cs typeface="楷体_GB2312" charset="0"/>
              </a:rPr>
              <a:t>不定项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关于如图所示的四个情景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7" name="图片 -2147481733" descr="C:\Documents and Settings\Administrator\桌面\江西物理(JK)\N38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476625" y="1414780"/>
            <a:ext cx="4719955" cy="2021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326380" y="3461385"/>
            <a:ext cx="10191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8820" y="3749675"/>
            <a:ext cx="109797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甲图中两个底面削平的铅块紧压在一起后能吊住重物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表明分子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间存在引力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 b="0">
                <a:ea typeface="宋体" panose="02010600030101010101" pitchFamily="2" charset="-122"/>
              </a:rPr>
              <a:t>乙图中试管内的水沸腾后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水蒸气将软木塞推出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软木塞的内能转化为机械能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丙图中抽去玻璃板后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两瓶中的气体逐渐混合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说明上面瓶中的空气密度较大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 b="0">
                <a:ea typeface="宋体" panose="02010600030101010101" pitchFamily="2" charset="-122"/>
              </a:rPr>
              <a:t>丁图中活塞向下运动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这是内燃机的做功冲程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8451215" y="954405"/>
            <a:ext cx="671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0" grpId="0"/>
      <p:bldP spid="1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32180" y="1381125"/>
            <a:ext cx="9375775" cy="521970"/>
            <a:chOff x="894" y="3246"/>
            <a:chExt cx="14765" cy="822"/>
          </a:xfrm>
        </p:grpSpPr>
        <p:sp>
          <p:nvSpPr>
            <p:cNvPr id="8" name="文本框 4"/>
            <p:cNvSpPr txBox="1"/>
            <p:nvPr/>
          </p:nvSpPr>
          <p:spPr>
            <a:xfrm>
              <a:off x="3894" y="3246"/>
              <a:ext cx="1176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热量的相关计算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6年5考，其中4次以电热综合考查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0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881380" y="2400300"/>
            <a:ext cx="1838960" cy="474345"/>
            <a:chOff x="1318" y="2359"/>
            <a:chExt cx="2896" cy="747"/>
          </a:xfrm>
        </p:grpSpPr>
        <p:pic>
          <p:nvPicPr>
            <p:cNvPr id="19" name="图片 18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提分小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92480" y="3242945"/>
            <a:ext cx="10817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为响应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绿色出行、低碳生活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号召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南昌公交先后投入近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>
                <a:ea typeface="宋体" panose="02010600030101010101" pitchFamily="2" charset="-122"/>
              </a:rPr>
              <a:t>亿元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购置更新高品质空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调公交车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2 800</a:t>
            </a:r>
            <a:r>
              <a:rPr lang="zh-CN" sz="2400">
                <a:ea typeface="宋体" panose="02010600030101010101" pitchFamily="2" charset="-122"/>
              </a:rPr>
              <a:t>余辆．若公交车每天消耗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的天然气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这些天然气完全燃烧能放出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</a:t>
            </a:r>
            <a:r>
              <a:rPr lang="zh-CN" sz="2400">
                <a:ea typeface="宋体" panose="02010600030101010101" pitchFamily="2" charset="-122"/>
              </a:rPr>
              <a:t>热量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天然气发动机的效率为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45%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发动机所做的功为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天然气的热值为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22" name="文本框 21"/>
          <p:cNvSpPr txBox="1"/>
          <p:nvPr/>
        </p:nvSpPr>
        <p:spPr>
          <a:xfrm>
            <a:off x="3409950" y="4422140"/>
            <a:ext cx="1082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23670" y="4999990"/>
            <a:ext cx="1273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1.8×10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48965" y="180975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48965" y="348170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48965" y="436943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629660" y="274066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6306185" y="274066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42010" y="944245"/>
            <a:ext cx="10599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一种电热暖手宝的主要参数如图所示．如果在额定电压下加热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，暖手宝内水的温度由原来的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上升至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，指示灯熄灭，则此过程中水吸收的热量是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，电热暖手宝的发热效率为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(kg·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)]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1385" y="3102610"/>
            <a:ext cx="2728595" cy="24104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41315" y="5772785"/>
            <a:ext cx="14008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43050" y="2140585"/>
            <a:ext cx="1509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05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89445" y="2140585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84%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0250" y="1028700"/>
            <a:ext cx="106172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莲莲家的汽车尾部上标有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“2.0 T”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的字样，其中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“T”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涡轮增压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，是利用高温、高压的废气去冲击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废气涡轮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高速旋转，来带动同轴的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进气涡轮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也高速旋转，从而增加进气量并增大进气气压，使汽油燃烧更充分，燃气压强更大．同时也减少了废气中的有害物质，达到提高发动机效率和减少废气污染的目的．这辆汽车的最低油耗可达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 kg/(kW·h)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已知汽油的热值为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4.6×10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J/kg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)[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温馨提示：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最低油耗是指燃烧最少的汽油获得最大有用功的能量；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0.2 kg/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(kW·h)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表示获得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kW·h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能量消耗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(1)0.2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的汽油完全燃烧时放出的热量为多少？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该汽车发动机的效率最高可达多少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结果保留整数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77240" y="2047240"/>
            <a:ext cx="10643235" cy="2491740"/>
            <a:chOff x="1584" y="2324"/>
            <a:chExt cx="16761" cy="3924"/>
          </a:xfrm>
        </p:grpSpPr>
        <p:sp>
          <p:nvSpPr>
            <p:cNvPr id="4" name="文本框 3"/>
            <p:cNvSpPr txBox="1"/>
            <p:nvPr/>
          </p:nvSpPr>
          <p:spPr>
            <a:xfrm>
              <a:off x="1584" y="2324"/>
              <a:ext cx="16761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(1) 0.2 kg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的汽油完全燃烧放出的热量为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Q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放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mq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0.2 kg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J/kg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9.2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J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(2)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由于最低油耗为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0.2 kg/(kW·h)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，表示获得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kW·h 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能量需要消耗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0.2 kg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的汽油所以汽车发动机的效率为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η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                 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×100%≈39%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693" y="4879"/>
            <a:ext cx="4403" cy="13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" imgW="1511300" imgH="469900" progId="Equation.DSMT4">
                    <p:embed/>
                  </p:oleObj>
                </mc:Choice>
                <mc:Fallback>
                  <p:oleObj name="" r:id="rId1" imgW="1511300" imgH="469900" progId="Equation.DSMT4">
                    <p:embed/>
                    <p:pic>
                      <p:nvPicPr>
                        <p:cNvPr id="0" name="图片 512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693" y="4879"/>
                          <a:ext cx="4403" cy="136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20750" y="900430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69950" y="1336675"/>
            <a:ext cx="104616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小丽同学家原来是用液化石油气烧水的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每天至少用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的热水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kg)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，参加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探究性学习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活动后，在老师的指导和同学们的帮助下，小丽制作了一台简易的太阳能热水器．这台热水器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月份平均每天可将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升高到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.[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液化石油气燃烧放热的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70%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被水吸收、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(kg·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这台太阳能热水器中的水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月份平均每天吸收多少能量？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若液化石油气的热值为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8.0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，改用太阳能热水器后，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月份平均每天可节约液化石油气多少千克？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使用太阳能热水器比使用燃料烧水，除了节约能源外，还有哪些优点？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至少写出两点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70890" y="1698625"/>
            <a:ext cx="107353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水吸收的热量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吸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/(kg·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 kg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(65 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 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2.1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η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可得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液化石油气燃烧放出的热量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放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由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放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气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可得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节约液化石油气的质量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气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                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0.375 kg(3)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太阳能热水器是将太阳能转化为内能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被水吸收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温度升高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供人使用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对环境无污染；且属于可再生能源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取之不尽用之不竭．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68500" y="2872740"/>
          <a:ext cx="397510" cy="65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279400" imgH="457200" progId="Equation.DSMT4">
                  <p:embed/>
                </p:oleObj>
              </mc:Choice>
              <mc:Fallback>
                <p:oleObj name="" r:id="rId1" imgW="279400" imgH="457200" progId="Equation.DSMT4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2872740"/>
                        <a:ext cx="397510" cy="65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76310" y="2795905"/>
          <a:ext cx="1541780" cy="65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054100" imgH="444500" progId="Equation.DSMT4">
                  <p:embed/>
                </p:oleObj>
              </mc:Choice>
              <mc:Fallback>
                <p:oleObj name="" r:id="rId3" imgW="1054100" imgH="444500" progId="Equation.DSMT4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76310" y="2795905"/>
                        <a:ext cx="1541780" cy="65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71690" y="3400425"/>
          <a:ext cx="2277745" cy="767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1320165" imgH="444500" progId="Equation.DSMT4">
                  <p:embed/>
                </p:oleObj>
              </mc:Choice>
              <mc:Fallback>
                <p:oleObj name="" r:id="rId5" imgW="1320165" imgH="444500" progId="Equation.DSMT4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71690" y="3400425"/>
                        <a:ext cx="2277745" cy="767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4"/>
          <p:cNvGrpSpPr/>
          <p:nvPr/>
        </p:nvGrpSpPr>
        <p:grpSpPr>
          <a:xfrm>
            <a:off x="1051269" y="902970"/>
            <a:ext cx="9889112" cy="645159"/>
            <a:chOff x="1594" y="1190"/>
            <a:chExt cx="15573" cy="1017"/>
          </a:xfrm>
        </p:grpSpPr>
        <p:pic>
          <p:nvPicPr>
            <p:cNvPr id="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7400" y="1704340"/>
            <a:ext cx="7360285" cy="737235"/>
            <a:chOff x="1254" y="3694"/>
            <a:chExt cx="11591" cy="1161"/>
          </a:xfrm>
        </p:grpSpPr>
        <p:pic>
          <p:nvPicPr>
            <p:cNvPr id="8" name="图片 7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" name="文本框 4"/>
            <p:cNvSpPr txBox="1"/>
            <p:nvPr/>
          </p:nvSpPr>
          <p:spPr>
            <a:xfrm>
              <a:off x="3642" y="3694"/>
              <a:ext cx="920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比较不同物质吸热的情况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311640" y="4063365"/>
            <a:ext cx="1841500" cy="1666875"/>
            <a:chOff x="3914" y="4432"/>
            <a:chExt cx="3298" cy="2934"/>
          </a:xfrm>
        </p:grpSpPr>
        <p:grpSp>
          <p:nvGrpSpPr>
            <p:cNvPr id="21" name="组合 20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31" name="椭圆 30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32" name="流程图: 摘录 31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33" name="文本框 32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87400" y="2392045"/>
            <a:ext cx="80117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实验主要器材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实验器材的组装顺序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______)(2)</a:t>
            </a:r>
            <a:r>
              <a:rPr lang="zh-CN" sz="2400">
                <a:ea typeface="宋体" panose="02010600030101010101" pitchFamily="2" charset="-122"/>
              </a:rPr>
              <a:t>天平的作用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称量被加热物质的质量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停表的读数及作用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记录加热时间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用加热时间衡量物质吸收热量的多少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35" name="文本框 34"/>
          <p:cNvSpPr txBox="1"/>
          <p:nvPr/>
        </p:nvSpPr>
        <p:spPr>
          <a:xfrm>
            <a:off x="4557395" y="4164330"/>
            <a:ext cx="608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801360" y="4151630"/>
            <a:ext cx="589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17855" y="727075"/>
            <a:ext cx="109912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温度计的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使用与读数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相同的热源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保证相同加热时间内物质吸收的热量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(6)</a:t>
            </a:r>
            <a:r>
              <a:rPr lang="zh-CN" sz="2400">
                <a:ea typeface="宋体" panose="02010600030101010101" pitchFamily="2" charset="-122"/>
              </a:rPr>
              <a:t>玻璃棒的作用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通过搅拌使物质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____)2.  </a:t>
            </a:r>
            <a:r>
              <a:rPr lang="zh-CN" sz="2400">
                <a:ea typeface="宋体" panose="02010600030101010101" pitchFamily="2" charset="-122"/>
              </a:rPr>
              <a:t>实验方法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相同的不同物质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用相同的热源加热相同时间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比较吸热情况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</a:rPr>
              <a:t>通</a:t>
            </a:r>
            <a:r>
              <a:rPr lang="zh-CN" sz="2400">
                <a:ea typeface="宋体" panose="02010600030101010101" pitchFamily="2" charset="-122"/>
              </a:rPr>
              <a:t>过升高相同的温度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比较加热时间长短来判断物质的吸热能力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通过加热相同的时间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比较温度变化的快慢来判断物质的吸热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能力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实验表格设计及数据记录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03515" y="1392555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63210" y="1971040"/>
            <a:ext cx="1500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受热均匀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24680" y="3037840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1280160"/>
            <a:ext cx="111271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【分析数据，总结结论】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根据表格数据绘制温度－时间图像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 </a:t>
            </a:r>
            <a:r>
              <a:rPr lang="zh-CN" sz="2400">
                <a:ea typeface="宋体" panose="02010600030101010101" pitchFamily="2" charset="-122"/>
              </a:rPr>
              <a:t>分析表格数据或图像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总结结论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升高相同温度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加热时间越长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的物质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吸热能力越强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吸收相同的热量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或加热相同时间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温度变化越慢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的物质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吸热能力越强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弱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温度－时间图像开始不是直线的原因及改进方法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原因：烧杯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或其他容器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刚开始吸收热量；改进：先将烧杯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或其他容器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进行预热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6895" y="1637665"/>
            <a:ext cx="111302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 </a:t>
            </a:r>
            <a:r>
              <a:rPr lang="zh-CN" sz="2400">
                <a:ea typeface="宋体" panose="02010600030101010101" pitchFamily="2" charset="-122"/>
              </a:rPr>
              <a:t>用规格相同的电加热器代替酒精灯对不同物质进行加热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的好处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(①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与酒精灯相比，电加热器更容易控制相同时间内提供的热量相同；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内部加热，热量损失少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改变内能的方式及内能大小的比较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引入物理量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sz="2400">
                <a:ea typeface="宋体" panose="02010600030101010101" pitchFamily="2" charset="-122"/>
              </a:rPr>
              <a:t>比热容的目的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描述物质吸热本领的大小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10. </a:t>
            </a:r>
            <a:r>
              <a:rPr lang="zh-CN" sz="2400">
                <a:ea typeface="宋体" panose="02010600030101010101" pitchFamily="2" charset="-122"/>
              </a:rPr>
              <a:t>比热容、热量的相关计算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>
                <a:ea typeface="宋体" panose="02010600030101010101" pitchFamily="2" charset="-122"/>
              </a:rPr>
              <a:t>比热容在生活中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的应用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(①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冷却剂的选取；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暖手宝的应用；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调节气温；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内陆昼夜温差比沿海地区大的原因等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88720" y="1016000"/>
            <a:ext cx="9739630" cy="622935"/>
            <a:chOff x="1566" y="1660"/>
            <a:chExt cx="15338" cy="981"/>
          </a:xfrm>
        </p:grpSpPr>
        <p:pic>
          <p:nvPicPr>
            <p:cNvPr id="8" name="图片 7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51230" y="1625600"/>
            <a:ext cx="10534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</a:rPr>
              <a:t>例　为研究水和食用油的吸热能力，小明同学用如图所示两套完全相同的装置进行实验探究．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pic>
        <p:nvPicPr>
          <p:cNvPr id="11" name="图片 -2147481725" descr="C:\Documents and Settings\Administrator\桌面\江西物理(JK)\N38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039235" y="2799080"/>
            <a:ext cx="4359275" cy="3088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5653405" y="5798185"/>
            <a:ext cx="885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83374" y="91313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0710" y="1599565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30860" y="2379980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比热容与热值及热量的计算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530860" y="3086735"/>
          <a:ext cx="11130915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0785"/>
                <a:gridCol w="5370830"/>
                <a:gridCol w="455930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比热容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热值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645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一定________的某种物质，在温度升高时所吸收的热量与它的质量和所升高的温度的________之比，用符号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某种燃料________放出的热量与其质量(固体、液体)或体积(气体)之比，用符号________表示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J/(kg·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℃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固体、液体：J/kg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气体：J/m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686685" y="3709670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99145" y="3709670"/>
            <a:ext cx="1446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完全燃烧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35820" y="4761865"/>
            <a:ext cx="521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52140" y="481266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乘积　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38835" y="1734185"/>
            <a:ext cx="104895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【设计实验】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除图中所给的实验器材外，还需要的测量工具有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实验前应称取初温和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相等的水和食用油进行实验．【进行实验与收集证据】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在加热过程中，小明不断用玻璃棒搅拌是为了使水和食用油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；图乙装置有一处错误，请你指出来：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06995" y="2390140"/>
            <a:ext cx="863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天平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76690" y="2390140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秒表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56075" y="2964180"/>
            <a:ext cx="909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59900" y="4068445"/>
            <a:ext cx="1454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受热均匀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64225" y="4605020"/>
            <a:ext cx="4178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温度计玻璃泡碰到了烧杯底部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23595" y="988695"/>
            <a:ext cx="107175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改正错误后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小明每隔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 min</a:t>
            </a:r>
            <a:r>
              <a:rPr lang="zh-CN" sz="2400" b="0">
                <a:ea typeface="宋体" panose="02010600030101010101" pitchFamily="2" charset="-122"/>
              </a:rPr>
              <a:t>测量一次水和食用油的温度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一段时间后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撤去酒精灯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将实验数据记录在下表中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872298" y="2444750"/>
          <a:ext cx="8933180" cy="1659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855"/>
                <a:gridCol w="945515"/>
                <a:gridCol w="1143635"/>
                <a:gridCol w="1143635"/>
                <a:gridCol w="1143635"/>
                <a:gridCol w="1144270"/>
                <a:gridCol w="1143635"/>
              </a:tblGrid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时间/min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油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23595" y="4351655"/>
            <a:ext cx="10717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【分析与论证】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(1)</a:t>
            </a:r>
            <a:r>
              <a:rPr lang="zh-CN" sz="2400" b="0">
                <a:ea typeface="宋体" panose="02010600030101010101" pitchFamily="2" charset="-122"/>
              </a:rPr>
              <a:t>根据表格记录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实验中小明是通过对两种物质加热相同时间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 b="0">
                <a:ea typeface="宋体" panose="02010600030101010101" pitchFamily="2" charset="-122"/>
              </a:rPr>
              <a:t>的方法来判断物质吸热能力的．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823595" y="5552440"/>
            <a:ext cx="2067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温度变化快慢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763905" y="868680"/>
            <a:ext cx="105765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分析表格数据可知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吸收相同热量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升温较快的是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；若使两者升高相同的温度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吸收的热量较多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由此可见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的比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热容较大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 (</a:t>
            </a:r>
            <a:r>
              <a:rPr lang="zh-CN" sz="2400" b="0">
                <a:ea typeface="宋体" panose="02010600030101010101" pitchFamily="2" charset="-122"/>
              </a:rPr>
              <a:t>均选填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水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食用油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grpSp>
        <p:nvGrpSpPr>
          <p:cNvPr id="14" name="组合 13"/>
          <p:cNvGrpSpPr/>
          <p:nvPr/>
        </p:nvGrpSpPr>
        <p:grpSpPr>
          <a:xfrm>
            <a:off x="802005" y="2829560"/>
            <a:ext cx="1838960" cy="474345"/>
            <a:chOff x="1318" y="2359"/>
            <a:chExt cx="2896" cy="747"/>
          </a:xfrm>
        </p:grpSpPr>
        <p:pic>
          <p:nvPicPr>
            <p:cNvPr id="15" name="图片 14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02005" y="3380105"/>
            <a:ext cx="105765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加热过程中，水和食用油吸收热量的多少是通过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来判断的．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小明用相同的酒精灯进行加热的目的是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若烧杯中水的质量为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 kg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min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内水吸收的热量是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，根据表格数据进一步可知食用油的比热容是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____J/(kg·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65440" y="959485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食用油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24580" y="1527810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62645" y="1527810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49235" y="3482975"/>
            <a:ext cx="1479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加热时间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0120" y="4568190"/>
            <a:ext cx="6013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使两种液体在相同的时间内吸收的热量相同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93200" y="5108575"/>
            <a:ext cx="1449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1.26×10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24040" y="5694680"/>
            <a:ext cx="1327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2.1×10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1185" y="1049020"/>
            <a:ext cx="109016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小华在探究该实验时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选用同种规格的电加热器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按如图丙的装置也完成了本实验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并根据收集的数据绘制了温度随时间变化的图像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如图丁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但她忘记在该图像上标记物质的种类．</a:t>
            </a:r>
            <a:endParaRPr lang="zh-CN" altLang="en-US" sz="2400"/>
          </a:p>
        </p:txBody>
      </p:sp>
      <p:pic>
        <p:nvPicPr>
          <p:cNvPr id="5" name="图片 -2147481723" descr="C:\Documents and Settings\Administrator\桌面\江西物理(JK)\N39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651125" y="2781300"/>
            <a:ext cx="6863715" cy="2896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84520" y="5749290"/>
            <a:ext cx="1316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例题图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54430" y="1833880"/>
            <a:ext cx="97751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采用电加热器作为热源的优点是：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sz="2400" b="0">
                <a:ea typeface="宋体" panose="02010600030101010101" pitchFamily="2" charset="-122"/>
              </a:rPr>
              <a:t>你帮小华分析一下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图像中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是水的温度随时间变化的图像．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sz="2400" b="0">
                <a:ea typeface="宋体" panose="02010600030101010101" pitchFamily="2" charset="-122"/>
              </a:rPr>
              <a:t>在食用油和水中选择一种作为汽车发动机的冷却剂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 b="0">
                <a:ea typeface="宋体" panose="02010600030101010101" pitchFamily="2" charset="-122"/>
              </a:rPr>
              <a:t>的冷却效果更好．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383665" y="2484120"/>
            <a:ext cx="7605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与酒精灯相比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更容易控制相同时间内提供的热量相同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1195" y="3034030"/>
            <a:ext cx="464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4655" y="4146550"/>
            <a:ext cx="607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577658" y="2305050"/>
          <a:ext cx="9035415" cy="2757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3440"/>
                <a:gridCol w="4370705"/>
                <a:gridCol w="3811270"/>
              </a:tblGrid>
              <a:tr h="5524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比热容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热值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22047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影响因素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比热容是物质的一种特性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只与物质的种类和状态有关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，与质量、体积、温度等无关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热值是燃料的一种属性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只与燃料的种类有关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与燃料的形状、体积、质量无关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53733" y="1156335"/>
          <a:ext cx="10883900" cy="5487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1085"/>
                <a:gridCol w="5431790"/>
                <a:gridCol w="4391025"/>
              </a:tblGrid>
              <a:tr h="6108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比热容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热值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4876800"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热量的计算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＝________(6年4考)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表示比热容，单位 是 J／(kg·℃)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endParaRPr lang="zh-CN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表示质量，单位是 kg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endParaRPr lang="zh-CN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Δ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表示温度的变化量，单位是℃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表示热量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单位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J.</a:t>
                      </a:r>
                      <a:endParaRPr lang="en-US" altLang="zh-CN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吸热公式：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吸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末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放热公式：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末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_[2014.19(1)]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m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表示质量，单位是 kg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；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q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表示热值，单位是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J／kg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；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Q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表示热量，单位是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J.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Q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表示体积，单位是 m</a:t>
                      </a:r>
                      <a:r>
                        <a:rPr lang="en-US" sz="2400" baseline="30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；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q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表示热值，单位是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J／m</a:t>
                      </a:r>
                      <a:r>
                        <a:rPr lang="en-US" sz="2400" baseline="30000"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；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Q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表示热量，单位是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J.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590800" y="2023745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6085" y="1760220"/>
            <a:ext cx="690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qm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1475" y="3967480"/>
            <a:ext cx="626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qV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00430" y="2122170"/>
          <a:ext cx="10391775" cy="28009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18715"/>
                <a:gridCol w="4511040"/>
                <a:gridCol w="3462020"/>
              </a:tblGrid>
              <a:tr h="6064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比热容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热值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21945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变形式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求质量：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求温度差：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Δ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求质量(固体、液体)：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求体积(气体)：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33745" y="3387090"/>
          <a:ext cx="525145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2" imgW="279400" imgH="393700" progId="Equation.DSMT4">
                  <p:embed/>
                </p:oleObj>
              </mc:Choice>
              <mc:Fallback>
                <p:oleObj name="" r:id="rId2" imgW="2794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33745" y="3387090"/>
                        <a:ext cx="525145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15025" y="4498975"/>
          <a:ext cx="362585" cy="592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4" imgW="241300" imgH="393700" progId="Equation.DSMT4">
                  <p:embed/>
                </p:oleObj>
              </mc:Choice>
              <mc:Fallback>
                <p:oleObj name="" r:id="rId4" imgW="241300" imgH="393700" progId="Equation.DSMT4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5025" y="4498975"/>
                        <a:ext cx="362585" cy="592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76790" y="3484880"/>
          <a:ext cx="250190" cy="591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6" imgW="177165" imgH="419100" progId="Equation.DSMT4">
                  <p:embed/>
                </p:oleObj>
              </mc:Choice>
              <mc:Fallback>
                <p:oleObj name="" r:id="rId6" imgW="177165" imgH="419100" progId="Equation.DSMT4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76790" y="3484880"/>
                        <a:ext cx="250190" cy="591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76790" y="4498975"/>
          <a:ext cx="250190" cy="591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8" imgW="177165" imgH="419100" progId="Equation.DSMT4">
                  <p:embed/>
                </p:oleObj>
              </mc:Choice>
              <mc:Fallback>
                <p:oleObj name="" r:id="rId8" imgW="177165" imgH="419100" progId="Equation.DSMT4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76790" y="4498975"/>
                        <a:ext cx="250190" cy="591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05510" y="2218690"/>
            <a:ext cx="1838960" cy="474345"/>
            <a:chOff x="1318" y="2359"/>
            <a:chExt cx="2896" cy="747"/>
          </a:xfrm>
        </p:grpSpPr>
        <p:pic>
          <p:nvPicPr>
            <p:cNvPr id="8" name="图片 7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92810" y="2963545"/>
            <a:ext cx="105441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某汽车的散热器中装有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kg</a:t>
            </a:r>
            <a:r>
              <a:rPr lang="zh-CN" sz="2400" b="0">
                <a:ea typeface="宋体" panose="02010600030101010101" pitchFamily="2" charset="-122"/>
              </a:rPr>
              <a:t>的水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在温度升高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ea typeface="宋体" panose="02010600030101010101" pitchFamily="2" charset="-122"/>
              </a:rPr>
              <a:t>的过程中水吸收的热量为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这相当于完全燃烧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的天然气放出的热量．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 b="0">
                <a:ea typeface="宋体" panose="02010600030101010101" pitchFamily="2" charset="-122"/>
              </a:rPr>
              <a:t>天然气的热值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J/m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水的比热容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="0" baseline="-25000">
                <a:ea typeface="宋体" panose="02010600030101010101" pitchFamily="2" charset="-122"/>
              </a:rPr>
              <a:t>水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(kg·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1409700" y="3622675"/>
            <a:ext cx="1309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93435" y="3622675"/>
            <a:ext cx="790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0.01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08685" y="1169670"/>
            <a:ext cx="5833745" cy="521970"/>
            <a:chOff x="894" y="3246"/>
            <a:chExt cx="9187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61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热机的效率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[2014.19(2)]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08685" y="1690370"/>
            <a:ext cx="106622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义：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热机运转中，对外做的________与燃料完全燃烧所释放的能量的比值．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公式</a:t>
            </a:r>
            <a:r>
              <a:rPr lang="en-US" altLang="zh-CN" sz="2400">
                <a:ea typeface="黑体" panose="02010609060101010101" pitchFamily="49" charset="-122"/>
              </a:rPr>
              <a:t>:</a:t>
            </a:r>
            <a:endParaRPr lang="en-US" altLang="zh-CN" sz="2400">
              <a:ea typeface="黑体" panose="02010609060101010101" pitchFamily="49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77110" y="2880995"/>
          <a:ext cx="7395845" cy="884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2" imgW="3822700" imgH="457200" progId="Equation.DSMT4">
                  <p:embed/>
                </p:oleObj>
              </mc:Choice>
              <mc:Fallback>
                <p:oleObj name="" r:id="rId2" imgW="3822700" imgH="457200" progId="Equation.DSMT4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77110" y="2880995"/>
                        <a:ext cx="7395845" cy="884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08685" y="3778250"/>
            <a:ext cx="106622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提高热机效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率的方法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让燃料燃烧更充分；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在设计和制造过程中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不断改进和创新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以减少各种能量损失；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设法利用废气的能量．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299710" y="1816735"/>
            <a:ext cx="1136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有用功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38530" y="972820"/>
            <a:ext cx="1838960" cy="474345"/>
            <a:chOff x="1318" y="2359"/>
            <a:chExt cx="2896" cy="747"/>
          </a:xfrm>
        </p:grpSpPr>
        <p:pic>
          <p:nvPicPr>
            <p:cNvPr id="11" name="图片 10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49630" y="1395095"/>
            <a:ext cx="107175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sz="2400" b="0">
                <a:ea typeface="宋体" panose="02010600030101010101" pitchFamily="2" charset="-122"/>
              </a:rPr>
              <a:t>一台柴油机的热机效率为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25%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表示的意义是：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用这台柴油机工作时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完全燃烧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 kg</a:t>
            </a:r>
            <a:r>
              <a:rPr lang="zh-CN" sz="2400" b="0">
                <a:ea typeface="宋体" panose="02010600030101010101" pitchFamily="2" charset="-122"/>
              </a:rPr>
              <a:t>的柴油可做有用功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J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柴油的热值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3.3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J/kg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(3) </a:t>
            </a:r>
            <a:r>
              <a:rPr lang="zh-CN" sz="2400" b="0">
                <a:ea typeface="宋体" panose="02010600030101010101" pitchFamily="2" charset="-122"/>
              </a:rPr>
              <a:t>如图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是某内燃机能量走向示意图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该内燃机的热机效率是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40%  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 b="0">
                <a:latin typeface="Times New Roman" panose="02020603050405020304" pitchFamily="18" charset="0"/>
              </a:rPr>
              <a:t>100%   </a:t>
            </a:r>
            <a:endParaRPr lang="en-US" sz="2400" b="0">
              <a:latin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</a:rPr>
              <a:t>C. 25%  </a:t>
            </a:r>
            <a:endParaRPr lang="en-US" sz="2400" b="0">
              <a:latin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</a:rPr>
              <a:t>D. 35% </a:t>
            </a:r>
            <a:endParaRPr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>
            <a:off x="865505" y="1325880"/>
            <a:ext cx="107289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热机用来做有用功的那部分能量与燃料完全燃烧放出的能量之比为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25%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62680" y="2637155"/>
            <a:ext cx="1464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1.65×10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13570" y="3237230"/>
            <a:ext cx="454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" name="图片 -2147481745" descr="C:\Documents and Settings\Administrator\桌面\江西物理(JK)\N380AD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618480" y="3833495"/>
            <a:ext cx="3129915" cy="2037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6920230" y="5939155"/>
            <a:ext cx="9906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TABLE_BEAUTIFY" val="smartTable{ca2fc9a8-e776-4878-80dc-b2ca61c5dd0d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UNIT_TABLE_BEAUTIFY" val="smartTable{2c20f31c-a50b-4abc-bbc3-55b14e530376}"/>
</p:tagLst>
</file>

<file path=ppt/tags/tag7.xml><?xml version="1.0" encoding="utf-8"?>
<p:tagLst xmlns:p="http://schemas.openxmlformats.org/presentationml/2006/main">
  <p:tag name="KSO_WM_UNIT_TABLE_BEAUTIFY" val="smartTable{28f72a8a-5853-496b-a749-5ba022fb9c87}"/>
</p:tagLst>
</file>

<file path=ppt/tags/tag8.xml><?xml version="1.0" encoding="utf-8"?>
<p:tagLst xmlns:p="http://schemas.openxmlformats.org/presentationml/2006/main">
  <p:tag name="KSO_WM_UNIT_TABLE_BEAUTIFY" val="smartTable{28f72a8a-5853-496b-a749-5ba022fb9c87}"/>
</p:tagLst>
</file>

<file path=ppt/tags/tag9.xml><?xml version="1.0" encoding="utf-8"?>
<p:tagLst xmlns:p="http://schemas.openxmlformats.org/presentationml/2006/main">
  <p:tag name="KSO_WM_UNIT_TABLE_BEAUTIFY" val="smartTable{943e518f-187d-4b14-9fd9-036ccd177e29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5751</Words>
  <Application>WPS 演示</Application>
  <PresentationFormat>宽屏</PresentationFormat>
  <Paragraphs>451</Paragraphs>
  <Slides>34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黑体</vt:lpstr>
      <vt:lpstr>微软雅黑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